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16"/>
  </p:notesMasterIdLst>
  <p:handoutMasterIdLst>
    <p:handoutMasterId r:id="rId17"/>
  </p:handoutMasterIdLst>
  <p:sldIdLst>
    <p:sldId id="3164" r:id="rId2"/>
    <p:sldId id="3174" r:id="rId3"/>
    <p:sldId id="3167" r:id="rId4"/>
    <p:sldId id="3168" r:id="rId5"/>
    <p:sldId id="3169" r:id="rId6"/>
    <p:sldId id="3175" r:id="rId7"/>
    <p:sldId id="3165" r:id="rId8"/>
    <p:sldId id="3176" r:id="rId9"/>
    <p:sldId id="3166" r:id="rId10"/>
    <p:sldId id="3170" r:id="rId11"/>
    <p:sldId id="3171" r:id="rId12"/>
    <p:sldId id="3177" r:id="rId13"/>
    <p:sldId id="3155" r:id="rId14"/>
    <p:sldId id="3173" r:id="rId15"/>
  </p:sldIdLst>
  <p:sldSz cx="12858750" cy="7232650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4E4B"/>
    <a:srgbClr val="F94D4D"/>
    <a:srgbClr val="A78357"/>
    <a:srgbClr val="28C7D4"/>
    <a:srgbClr val="FEFEFE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5" autoAdjust="0"/>
    <p:restoredTop sz="88729" autoAdjust="0"/>
  </p:normalViewPr>
  <p:slideViewPr>
    <p:cSldViewPr>
      <p:cViewPr varScale="1">
        <p:scale>
          <a:sx n="58" d="100"/>
          <a:sy n="58" d="100"/>
        </p:scale>
        <p:origin x="840" y="40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26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openxmlformats.org/officeDocument/2006/relationships/image" Target="../media/image18.jpe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7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405262" y="1150131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初次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信用卡，不知如何挑選卡片的使用者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632549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5872722" y="3809544"/>
            <a:ext cx="1849005" cy="36003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設定速度時速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3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公里以下及停留時間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分鐘以上為停留點門檻值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68" y="3790399"/>
            <a:ext cx="3895725" cy="2790825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760496" y="2732240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307138" y="3392172"/>
            <a:ext cx="1656184" cy="2413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9"/>
          <a:srcRect r="11940"/>
          <a:stretch/>
        </p:blipFill>
        <p:spPr>
          <a:xfrm>
            <a:off x="394707" y="2221449"/>
            <a:ext cx="5360465" cy="1811286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503443" y="1648462"/>
            <a:ext cx="509952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透過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geodisc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套件計算兩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點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距離得出當下速度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707" y="3998614"/>
            <a:ext cx="5438775" cy="2028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1183" y="4032735"/>
            <a:ext cx="1053989" cy="1994704"/>
          </a:xfrm>
          <a:prstGeom prst="rect">
            <a:avLst/>
          </a:prstGeom>
          <a:noFill/>
          <a:ln w="28575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3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停留點結合信用卡行為地圖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資訊，以電影院為例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依軌跡計算使用者行為分數，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比對信用卡行為</a:t>
            </a:r>
            <a:r>
              <a:rPr lang="en-US" altLang="zh-TW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earson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相似度推薦信用卡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653715" y="5349607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台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171" y="2595967"/>
            <a:ext cx="3327420" cy="17776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71454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892333" y="3579755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上-下雙向箭號 23"/>
          <p:cNvSpPr/>
          <p:nvPr/>
        </p:nvSpPr>
        <p:spPr>
          <a:xfrm rot="5400000">
            <a:off x="8968131" y="290688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8189027" y="4515245"/>
            <a:ext cx="2016224" cy="1486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1379" y="4726368"/>
            <a:ext cx="3816424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191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已持有特定信用卡，想知道附近優惠商家資訊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45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7218488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812751" y="1812853"/>
            <a:ext cx="281517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爬取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PAY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卡合作之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屈臣氏及美廉社地址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6452009" y="1942182"/>
            <a:ext cx="487412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商家地址透過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googlemaps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api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轉換成經緯度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4379"/>
          <a:stretch/>
        </p:blipFill>
        <p:spPr>
          <a:xfrm>
            <a:off x="6281494" y="3112066"/>
            <a:ext cx="4896544" cy="11648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31" y="4276959"/>
            <a:ext cx="4216367" cy="18208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/>
          <a:srcRect r="9172"/>
          <a:stretch/>
        </p:blipFill>
        <p:spPr>
          <a:xfrm>
            <a:off x="146548" y="2572703"/>
            <a:ext cx="4308160" cy="2843328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2.LINE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77438" y="2562678"/>
            <a:ext cx="3460249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地址</a:t>
            </a:r>
            <a:r>
              <a:rPr lang="en-US" altLang="zh-TW" sz="16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:</a:t>
            </a:r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基隆市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仁愛區仁三路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68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號</a:t>
            </a:r>
          </a:p>
        </p:txBody>
      </p:sp>
      <p:sp>
        <p:nvSpPr>
          <p:cNvPr id="7" name="矩形 6"/>
          <p:cNvSpPr/>
          <p:nvPr/>
        </p:nvSpPr>
        <p:spPr>
          <a:xfrm>
            <a:off x="8944520" y="2564533"/>
            <a:ext cx="25859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經緯度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(25.1289,121.742670)</a:t>
            </a:r>
            <a:endParaRPr lang="zh-TW" altLang="en-US" sz="1600" b="1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4292052" y="3888455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8589615" y="273447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3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6" name="文本框 73"/>
          <p:cNvSpPr txBox="1"/>
          <p:nvPr/>
        </p:nvSpPr>
        <p:spPr>
          <a:xfrm>
            <a:off x="774827" y="1479193"/>
            <a:ext cx="266816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回傳位置，後臺擷取經緯度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4269135" y="1552964"/>
            <a:ext cx="324335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透過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geodesic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計算當下位置與商家距離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461" y="3105828"/>
            <a:ext cx="3988613" cy="141104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8972980" y="1552964"/>
            <a:ext cx="3597583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回傳最近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家商家資訊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40743" y="2175755"/>
            <a:ext cx="2669948" cy="4536914"/>
          </a:xfrm>
          <a:prstGeom prst="rect">
            <a:avLst/>
          </a:prstGeom>
        </p:spPr>
      </p:pic>
      <p:sp>
        <p:nvSpPr>
          <p:cNvPr id="14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b="1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2.LINE</a:t>
            </a:r>
            <a:r>
              <a:rPr lang="zh-TW" altLang="en-US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5400000">
            <a:off x="7612426" y="3864993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355" y="2631508"/>
            <a:ext cx="3760544" cy="260108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075717" y="4264397"/>
            <a:ext cx="2409442" cy="28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094682" y="3926550"/>
            <a:ext cx="3276814" cy="26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141034" y="4325606"/>
            <a:ext cx="2669948" cy="57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094682" y="3537607"/>
            <a:ext cx="3432044" cy="72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0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108895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259855" y="2358757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333031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487718" y="2763909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560483" y="2358757"/>
            <a:ext cx="41173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5-10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分群找出各種行為主題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6675195" y="5803461"/>
            <a:ext cx="529879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行為、銀行、信用卡混雜，無明確行為主題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487718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258746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512840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5911654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70" y="3024977"/>
            <a:ext cx="1658429" cy="1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5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108895" y="2653325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231934" y="2248173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333031" y="2248173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487718" y="2653325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560483" y="2248173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整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各主題重要字詞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/>
          <a:srcRect b="35552"/>
          <a:stretch/>
        </p:blipFill>
        <p:spPr>
          <a:xfrm>
            <a:off x="6560484" y="3204523"/>
            <a:ext cx="5826778" cy="1074635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>
          <a:xfrm>
            <a:off x="10027945" y="3271046"/>
            <a:ext cx="505886" cy="2672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8153524" y="3847110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330835" y="3250217"/>
            <a:ext cx="40981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755227" y="3283479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090696" y="3174066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678341" y="3847110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0525083" y="3836217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本框 73"/>
          <p:cNvSpPr txBox="1"/>
          <p:nvPr/>
        </p:nvSpPr>
        <p:spPr>
          <a:xfrm>
            <a:off x="6167189" y="5135873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6409883" y="4704079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分類整理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>
            <a:off x="5909198" y="3315327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1455232" y="324194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3" y="2786338"/>
            <a:ext cx="1658429" cy="1131906"/>
          </a:xfrm>
          <a:prstGeom prst="rect">
            <a:avLst/>
          </a:prstGeom>
        </p:spPr>
      </p:pic>
      <p:sp>
        <p:nvSpPr>
          <p:cNvPr id="32" name="等腰三角形 31"/>
          <p:cNvSpPr/>
          <p:nvPr/>
        </p:nvSpPr>
        <p:spPr>
          <a:xfrm rot="10800000">
            <a:off x="8549206" y="445286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8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372973" y="2176165"/>
            <a:ext cx="2148202" cy="102070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篇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文章中替信用卡貼標行為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73" y="3078572"/>
            <a:ext cx="2871412" cy="1536918"/>
          </a:xfrm>
          <a:prstGeom prst="rect">
            <a:avLst/>
          </a:prstGeom>
        </p:spPr>
      </p:pic>
      <p:sp>
        <p:nvSpPr>
          <p:cNvPr id="30" name="文本框 73"/>
          <p:cNvSpPr txBox="1"/>
          <p:nvPr/>
        </p:nvSpPr>
        <p:spPr>
          <a:xfrm>
            <a:off x="4383978" y="2378723"/>
            <a:ext cx="19775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信用卡行為貼標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8"/>
          <a:srcRect l="29285"/>
          <a:stretch/>
        </p:blipFill>
        <p:spPr>
          <a:xfrm>
            <a:off x="3277341" y="2966490"/>
            <a:ext cx="4190838" cy="19209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5681" y="2897345"/>
            <a:ext cx="4874390" cy="1827361"/>
          </a:xfrm>
          <a:prstGeom prst="rect">
            <a:avLst/>
          </a:prstGeom>
        </p:spPr>
      </p:pic>
      <p:sp>
        <p:nvSpPr>
          <p:cNvPr id="32" name="文本框 73"/>
          <p:cNvSpPr txBox="1"/>
          <p:nvPr/>
        </p:nvSpPr>
        <p:spPr>
          <a:xfrm>
            <a:off x="9346510" y="2377803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2660811" y="3667011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7362701" y="373805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66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上-下雙向箭號 5"/>
          <p:cNvSpPr/>
          <p:nvPr/>
        </p:nvSpPr>
        <p:spPr>
          <a:xfrm>
            <a:off x="5696007" y="325706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43" y="3456274"/>
            <a:ext cx="3543764" cy="208680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524718" y="1888133"/>
            <a:ext cx="2542037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使用者輸入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項行為分數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0~5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4260562" y="1909089"/>
            <a:ext cx="284912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使用者結果與信用卡行為比對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COSINE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相似度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2" name="文本框 73"/>
          <p:cNvSpPr txBox="1"/>
          <p:nvPr/>
        </p:nvSpPr>
        <p:spPr>
          <a:xfrm>
            <a:off x="8761942" y="1998469"/>
            <a:ext cx="308387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推薦相似度最高的信用卡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algn="ctr"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Content_Based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)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18675" y="2622018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8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8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8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8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 rot="5400000">
            <a:off x="3004600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7951537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4926" y="4181826"/>
            <a:ext cx="4182559" cy="156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0694" y="2891994"/>
            <a:ext cx="3975993" cy="35123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5196218" y="3870892"/>
            <a:ext cx="19775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信用卡行為分數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5196218" y="2602530"/>
            <a:ext cx="19775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</a:t>
            </a:r>
            <a:r>
              <a:rPr lang="zh-TW" altLang="en-US" sz="16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者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行為分數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1942" y="2660776"/>
            <a:ext cx="3124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有卡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347711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針對已持有信用卡族群，根據已持有卡推薦個人化信用卡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019667" y="3804899"/>
            <a:ext cx="1443353" cy="34931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71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有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243180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403078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3032906" y="2714738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5061222" y="2714738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4038406" y="4858851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628938"/>
              </p:ext>
            </p:extLst>
          </p:nvPr>
        </p:nvGraphicFramePr>
        <p:xfrm>
          <a:off x="8013551" y="2870486"/>
          <a:ext cx="450018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060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500060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500060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TopN</a:t>
                      </a:r>
                      <a:r>
                        <a:rPr lang="zh-TW" altLang="en-US" dirty="0" smtClean="0"/>
                        <a:t>準確度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2500</a:t>
                      </a:r>
                      <a:r>
                        <a:rPr lang="zh-TW" altLang="en-US" dirty="0" smtClean="0"/>
                        <a:t>人</a:t>
                      </a:r>
                      <a:r>
                        <a:rPr lang="en-US" altLang="zh-TW" dirty="0" smtClean="0"/>
                        <a:t/>
                      </a:r>
                      <a:br>
                        <a:rPr lang="en-US" altLang="zh-TW" dirty="0" smtClean="0"/>
                      </a:br>
                      <a:r>
                        <a:rPr lang="zh-TW" altLang="en-US" dirty="0" smtClean="0"/>
                        <a:t>計算時間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3.3%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14.5</a:t>
                      </a:r>
                      <a:r>
                        <a:rPr lang="zh-TW" altLang="en-US" dirty="0" smtClean="0"/>
                        <a:t>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10.8%</a:t>
                      </a:r>
                      <a:endParaRPr lang="zh-TW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10.1%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28</a:t>
                      </a:r>
                      <a:r>
                        <a:rPr lang="zh-TW" altLang="en-US" dirty="0" smtClean="0"/>
                        <a:t>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sp>
        <p:nvSpPr>
          <p:cNvPr id="20" name="文本框 73"/>
          <p:cNvSpPr txBox="1"/>
          <p:nvPr/>
        </p:nvSpPr>
        <p:spPr>
          <a:xfrm>
            <a:off x="8341369" y="2145468"/>
            <a:ext cx="356685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推薦模型比較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algn="ctr" defTabSz="964278"/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80%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訓練</a:t>
            </a:r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20%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測試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資料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5410481" y="3514899"/>
            <a:ext cx="1208487" cy="12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3502610" y="3483278"/>
            <a:ext cx="1215169" cy="1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3382762" y="5290250"/>
            <a:ext cx="3372618" cy="9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469108" y="2283968"/>
            <a:ext cx="254031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訓練模型資料矩陣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3667388" y="2283968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三種推薦模型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285315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6789415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「勝」的圖片搜尋結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815" y="4196172"/>
            <a:ext cx="519863" cy="5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46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29375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67440" y="971997"/>
            <a:ext cx="1181704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動機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民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消費行為會依行為軌跡不同，適合不同的信用卡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收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軌跡之行動廣告業者以投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信用卡廣告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51" y="1935291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776421" y="1583183"/>
            <a:ext cx="254203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7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8"/>
          <a:srcRect t="24850" r="44194" b="32052"/>
          <a:stretch/>
        </p:blipFill>
        <p:spPr>
          <a:xfrm>
            <a:off x="-8892" y="5383526"/>
            <a:ext cx="4537008" cy="1152128"/>
          </a:xfrm>
          <a:prstGeom prst="rect">
            <a:avLst/>
          </a:prstGeom>
        </p:spPr>
      </p:pic>
      <p:sp>
        <p:nvSpPr>
          <p:cNvPr id="10" name="文本框 73"/>
          <p:cNvSpPr txBox="1"/>
          <p:nvPr/>
        </p:nvSpPr>
        <p:spPr>
          <a:xfrm>
            <a:off x="279393" y="3979475"/>
            <a:ext cx="410445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萃取時間、經緯度整理成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7" y="4378023"/>
            <a:ext cx="4537008" cy="1015442"/>
          </a:xfrm>
          <a:prstGeom prst="rect">
            <a:avLst/>
          </a:prstGeom>
        </p:spPr>
      </p:pic>
      <p:sp>
        <p:nvSpPr>
          <p:cNvPr id="17" name="文本框 73"/>
          <p:cNvSpPr txBox="1"/>
          <p:nvPr/>
        </p:nvSpPr>
        <p:spPr>
          <a:xfrm>
            <a:off x="372973" y="1108734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10800000">
            <a:off x="1615391" y="369144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4064641" y="4468890"/>
            <a:ext cx="1633124" cy="2160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937" y="2797464"/>
            <a:ext cx="7364188" cy="3207100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7293471" y="2261003"/>
            <a:ext cx="254203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劃出使用者移動軌跡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828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1034</Words>
  <Application>Microsoft Office PowerPoint</Application>
  <PresentationFormat>自訂</PresentationFormat>
  <Paragraphs>202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宋体</vt:lpstr>
      <vt:lpstr>方正正准黑简体</vt:lpstr>
      <vt:lpstr>新細明體</vt:lpstr>
      <vt:lpstr>Arial</vt:lpstr>
      <vt:lpstr>Calibri</vt:lpstr>
      <vt:lpstr>Calibri Light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2020-01-09T07:22:49Z</dcterms:modified>
</cp:coreProperties>
</file>